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2"/>
  </p:notesMasterIdLst>
  <p:handoutMasterIdLst>
    <p:handoutMasterId r:id="rId13"/>
  </p:handoutMasterIdLst>
  <p:sldIdLst>
    <p:sldId id="306" r:id="rId3"/>
    <p:sldId id="307" r:id="rId4"/>
    <p:sldId id="260" r:id="rId5"/>
    <p:sldId id="313" r:id="rId6"/>
    <p:sldId id="314" r:id="rId7"/>
    <p:sldId id="315" r:id="rId8"/>
    <p:sldId id="258" r:id="rId9"/>
    <p:sldId id="308" r:id="rId10"/>
    <p:sldId id="305" r:id="rId11"/>
  </p:sldIdLst>
  <p:sldSz cx="12192000" cy="6858000"/>
  <p:notesSz cx="6858000" cy="9144000"/>
  <p:defaultTextStyle>
    <a:defPPr>
      <a:defRPr lang="ko-KR"/>
    </a:defPPr>
    <a:lvl1pPr marL="0" lvl="0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lvl="1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lvl="2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lvl="3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lvl="4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lvl="5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lvl="6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lvl="7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lvl="8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5" d="100"/>
          <a:sy n="65" d="100"/>
        </p:scale>
        <p:origin x="-78" y="-78"/>
      </p:cViewPr>
      <p:guideLst>
        <p:guide orient="horz" pos="222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672ED-52F7-411D-A2D5-5F3D29E3ED4B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2020-12-01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ko-KR" altLang="en-US" sz="1200" dirty="0"/>
              <a:pPr lvl="0" algn="r">
                <a:buNone/>
              </a:pPr>
              <a:t>‹Nº›</a:t>
            </a:fld>
            <a:endParaRPr lang="ko-KR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6C6147-3E15-4361-AACB-63746785699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2020-12-01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91440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marL="1371600" marR="0" lvl="3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marL="1828800" marR="0" lvl="4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ko-KR" altLang="en-US" sz="1200" dirty="0"/>
              <a:pPr lvl="0" algn="r">
                <a:buNone/>
              </a:pPr>
              <a:t>‹Nº›</a:t>
            </a:fld>
            <a:endParaRPr lang="ko-KR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5364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ko-KR" altLang="en-US" sz="1200" dirty="0"/>
              <a:pPr lvl="0" algn="r">
                <a:buNone/>
              </a:pPr>
              <a:t>3</a:t>
            </a:fld>
            <a:endParaRPr lang="ko-KR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5364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ko-KR" altLang="en-US" sz="1200" dirty="0"/>
              <a:pPr lvl="0" algn="r">
                <a:buNone/>
              </a:pPr>
              <a:t>5</a:t>
            </a:fld>
            <a:endParaRPr lang="ko-KR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5364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ko-KR" altLang="en-US" sz="1200" dirty="0"/>
              <a:pPr lvl="0" algn="r">
                <a:buNone/>
              </a:pPr>
              <a:t>6</a:t>
            </a:fld>
            <a:endParaRPr lang="ko-KR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아초_C\ah\템플릿작업\템플릿_24\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2020-12-01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pPr lvl="0">
                <a:buNone/>
              </a:pPr>
              <a:t>‹Nº›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아초_C\ah\템플릿작업\템플릿_24\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2020-12-01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pPr lvl="0">
                <a:buNone/>
              </a:pPr>
              <a:t>‹Nº›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아초_C\ah\템플릿작업\템플릿_24\png\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78900" y="0"/>
            <a:ext cx="3213100" cy="944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2020-12-01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pPr lvl="0">
                <a:buNone/>
              </a:pPr>
              <a:t>‹Nº›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아초_C\ah\템플릿작업\템플릿_24\png\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57117" y="5949950"/>
            <a:ext cx="8890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2" descr="D:\아초_C\ah\템플릿작업\템플릿_24\png\01.png"/>
          <p:cNvPicPr>
            <a:picLocks noChangeAspect="1"/>
          </p:cNvPicPr>
          <p:nvPr userDrawn="1"/>
        </p:nvPicPr>
        <p:blipFill>
          <a:blip r:embed="rId3" cstate="print"/>
          <a:srcRect l="16325" t="69824" r="9525"/>
          <a:stretch>
            <a:fillRect/>
          </a:stretch>
        </p:blipFill>
        <p:spPr>
          <a:xfrm>
            <a:off x="8847667" y="6057900"/>
            <a:ext cx="3344333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2020-12-01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pPr lvl="0">
                <a:buNone/>
              </a:pPr>
              <a:t>‹Nº›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16A9F1-1698-4BE4-99DE-1906F2D5534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2020-12-01</a:t>
            </a:fld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ko-KR" altLang="en-US" dirty="0">
                <a:latin typeface="Malgun Gothic" panose="020B0503020000020004" charset="-127"/>
                <a:ea typeface="Malgun Gothic" panose="020B0503020000020004" charset="-127"/>
              </a:rPr>
              <a:pPr lvl="0">
                <a:buNone/>
              </a:pPr>
              <a:t>‹Nº›</a:t>
            </a:fld>
            <a:endParaRPr lang="ko-KR" altLang="en-US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60350"/>
            <a:ext cx="2995083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233" y="309563"/>
            <a:ext cx="2863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PNG 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9.png"/><Relationship Id="rId7" Type="http://schemas.openxmlformats.org/officeDocument/2006/relationships/image" Target="../media/image2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:\아초_C\ah\템플릿작업\템플릿_24\png\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2703" y="733425"/>
            <a:ext cx="2014537" cy="136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D:\아초_C\ah\템플릿작업\템플릿_24\png\02.png"/>
          <p:cNvPicPr>
            <a:picLocks noChangeAspect="1"/>
          </p:cNvPicPr>
          <p:nvPr/>
        </p:nvPicPr>
        <p:blipFill>
          <a:blip r:embed="rId3" cstate="print"/>
          <a:srcRect r="32895" b="40643"/>
          <a:stretch>
            <a:fillRect/>
          </a:stretch>
        </p:blipFill>
        <p:spPr>
          <a:xfrm>
            <a:off x="9228138" y="6264275"/>
            <a:ext cx="539750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3" descr="D:\아초_C\ah\템플릿작업\템플릿_24\png\02.png"/>
          <p:cNvPicPr>
            <a:picLocks noChangeAspect="1"/>
          </p:cNvPicPr>
          <p:nvPr/>
        </p:nvPicPr>
        <p:blipFill>
          <a:blip r:embed="rId4" cstate="print"/>
          <a:srcRect b="22276"/>
          <a:stretch>
            <a:fillRect/>
          </a:stretch>
        </p:blipFill>
        <p:spPr>
          <a:xfrm>
            <a:off x="2440940" y="5755005"/>
            <a:ext cx="1142365" cy="1102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직사각형 37"/>
          <p:cNvSpPr>
            <a:spLocks noChangeArrowheads="1"/>
          </p:cNvSpPr>
          <p:nvPr/>
        </p:nvSpPr>
        <p:spPr bwMode="auto">
          <a:xfrm>
            <a:off x="464185" y="4164330"/>
            <a:ext cx="4424680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ko-KR" altLang="en-US" sz="3000" b="1" dirty="0"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Ciudad de México</a:t>
            </a:r>
            <a:endParaRPr kumimoji="0" lang="ko-KR" altLang="en-US" sz="3000" b="0" i="0" u="none" strike="noStrike" kern="1200" cap="none" spc="-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algun Gothic" panose="020B0503020000020004" charset="-127"/>
              <a:cs typeface="Arial" panose="020B0604020202020204" pitchFamily="34" charset="0"/>
            </a:endParaRPr>
          </a:p>
        </p:txBody>
      </p:sp>
      <p:sp>
        <p:nvSpPr>
          <p:cNvPr id="5" name="직사각형 37"/>
          <p:cNvSpPr>
            <a:spLocks noChangeArrowheads="1"/>
          </p:cNvSpPr>
          <p:nvPr/>
        </p:nvSpPr>
        <p:spPr bwMode="auto">
          <a:xfrm>
            <a:off x="464185" y="4828540"/>
            <a:ext cx="547878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charset="-127"/>
                <a:cs typeface="Arial" panose="020B0604020202020204" pitchFamily="34" charset="0"/>
              </a:rPr>
              <a:t>María del Carmen Carolina Amézquita Benítez</a:t>
            </a:r>
          </a:p>
        </p:txBody>
      </p:sp>
      <p:sp>
        <p:nvSpPr>
          <p:cNvPr id="7175" name="TextBox 5"/>
          <p:cNvSpPr txBox="1"/>
          <p:nvPr/>
        </p:nvSpPr>
        <p:spPr>
          <a:xfrm>
            <a:off x="535305" y="1772920"/>
            <a:ext cx="11335385" cy="22155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ko-KR" altLang="en-US" sz="4800" b="1" dirty="0">
                <a:latin typeface="Arial" panose="020B0604020202020204" pitchFamily="34" charset="0"/>
                <a:ea typeface="Arial" panose="020B0604020202020204" pitchFamily="34" charset="0"/>
              </a:rPr>
              <a:t>Iniciativas ciudadanas </a:t>
            </a:r>
          </a:p>
          <a:p>
            <a:r>
              <a:rPr lang="es-MX" altLang="ko-KR" sz="4800" b="1" dirty="0">
                <a:latin typeface="Arial" panose="020B0604020202020204" pitchFamily="34" charset="0"/>
                <a:ea typeface="Arial" panose="020B0604020202020204" pitchFamily="34" charset="0"/>
              </a:rPr>
              <a:t>para mantener la </a:t>
            </a:r>
            <a:r>
              <a:rPr lang="ko-KR" altLang="en-US" sz="4800" b="1" dirty="0">
                <a:latin typeface="Arial" panose="020B0604020202020204" pitchFamily="34" charset="0"/>
                <a:ea typeface="Arial" panose="020B0604020202020204" pitchFamily="34" charset="0"/>
              </a:rPr>
              <a:t>economía </a:t>
            </a:r>
          </a:p>
          <a:p>
            <a:r>
              <a:rPr lang="ko-KR" altLang="en-US" sz="4800" b="1" dirty="0">
                <a:latin typeface="Arial" panose="020B0604020202020204" pitchFamily="34" charset="0"/>
                <a:ea typeface="Arial" panose="020B0604020202020204" pitchFamily="34" charset="0"/>
              </a:rPr>
              <a:t>de barrio durante COVID 19</a:t>
            </a:r>
          </a:p>
        </p:txBody>
      </p:sp>
      <p:pic>
        <p:nvPicPr>
          <p:cNvPr id="7176" name="Picture 2" descr="D:\아초_C\ah\템플릿작업\템플릿_24\png\01.png"/>
          <p:cNvPicPr>
            <a:picLocks noChangeAspect="1"/>
          </p:cNvPicPr>
          <p:nvPr/>
        </p:nvPicPr>
        <p:blipFill>
          <a:blip r:embed="rId5" cstate="print"/>
          <a:srcRect l="17712" t="69824" r="11018" b="6174"/>
          <a:stretch>
            <a:fillRect/>
          </a:stretch>
        </p:blipFill>
        <p:spPr>
          <a:xfrm>
            <a:off x="3143250" y="4999355"/>
            <a:ext cx="7359015" cy="1858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2" descr="D:\아초_C\ah\템플릿작업\템플릿_24\png\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2225" y="16193"/>
            <a:ext cx="3203575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3" descr="D:\아초_C\ah\템플릿작업\템플릿_24\png\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2928" y="1486535"/>
            <a:ext cx="2484437" cy="1670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아초_C\ah\템플릿작업\템플릿_24\png\09.png"/>
          <p:cNvPicPr>
            <a:picLocks noChangeAspect="1"/>
          </p:cNvPicPr>
          <p:nvPr/>
        </p:nvPicPr>
        <p:blipFill>
          <a:blip r:embed="rId2" cstate="print"/>
          <a:srcRect l="6754" r="8228" b="30444"/>
          <a:stretch>
            <a:fillRect/>
          </a:stretch>
        </p:blipFill>
        <p:spPr>
          <a:xfrm>
            <a:off x="7945120" y="5259705"/>
            <a:ext cx="4373880" cy="1598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03530" y="1116330"/>
            <a:ext cx="11245850" cy="48310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80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Cuarentena de 3 meses para Ciudad de México.</a:t>
            </a:r>
            <a:endParaRPr lang="es-MX" altLang="en-US" sz="2800"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80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Pérdida significativa de empleo formal. </a:t>
            </a:r>
            <a:endParaRPr lang="es-MX" altLang="en-US" sz="2800"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80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Incremento de empleo informal y precario (menos de 2 salarios </a:t>
            </a:r>
          </a:p>
          <a:p>
            <a:pPr algn="just">
              <a:buFont typeface="Arial" panose="020B0604020202020204" pitchFamily="34" charset="0"/>
            </a:pPr>
            <a:r>
              <a:rPr lang="es-MX" altLang="en-US" sz="280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mínimos).</a:t>
            </a:r>
            <a:endParaRPr lang="es-MX" altLang="en-US" sz="2800"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80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Cierre de fronteras con Estados Unidos.</a:t>
            </a:r>
            <a:endParaRPr lang="es-MX" altLang="en-US" sz="2800"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80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 rompen cadenas productivas.</a:t>
            </a:r>
            <a:endParaRPr lang="es-MX" altLang="en-US" sz="2800"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80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En la declaratoria de producción esencial se olvidan productos </a:t>
            </a:r>
          </a:p>
          <a:p>
            <a:pPr algn="just">
              <a:buFont typeface="Arial" panose="020B0604020202020204" pitchFamily="34" charset="0"/>
            </a:pPr>
            <a:r>
              <a:rPr lang="es-MX" altLang="en-US" sz="280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secundarios como envases.</a:t>
            </a:r>
            <a:endParaRPr lang="es-MX" altLang="en-US" sz="2800"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altLang="en-US" sz="280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Desabasto de productos de salud, medicinas, alimentos tanto en </a:t>
            </a:r>
          </a:p>
          <a:p>
            <a:pPr algn="just">
              <a:buFont typeface="Arial" panose="020B0604020202020204" pitchFamily="34" charset="0"/>
            </a:pPr>
            <a:r>
              <a:rPr lang="es-MX" altLang="en-US" sz="280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tiendas de abarrotes como en supermercados y alimentos para </a:t>
            </a:r>
          </a:p>
          <a:p>
            <a:pPr algn="just">
              <a:buFont typeface="Arial" panose="020B0604020202020204" pitchFamily="34" charset="0"/>
            </a:pPr>
            <a:r>
              <a:rPr lang="es-MX" altLang="en-US" sz="2800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mascotas.</a:t>
            </a:r>
          </a:p>
        </p:txBody>
      </p:sp>
      <p:sp>
        <p:nvSpPr>
          <p:cNvPr id="10242" name="직사각형 61"/>
          <p:cNvSpPr/>
          <p:nvPr/>
        </p:nvSpPr>
        <p:spPr>
          <a:xfrm>
            <a:off x="1237298" y="271463"/>
            <a:ext cx="90443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s-MX" altLang="ko-KR" sz="3200" dirty="0">
                <a:latin typeface="Arial Black" panose="020B0A04020102020204" pitchFamily="34" charset="0"/>
                <a:ea typeface="Malgun Gothic" panose="020B0503020000020004" charset="-127"/>
              </a:rPr>
              <a:t>CONTEXTO DURANTE LA CUARENTENA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esVecinalesApoyoSolidari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485" y="296545"/>
            <a:ext cx="6019800" cy="57645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725" y="637540"/>
            <a:ext cx="5614035" cy="5582285"/>
          </a:xfrm>
        </p:spPr>
        <p:txBody>
          <a:bodyPr/>
          <a:lstStyle/>
          <a:p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Manual para la creación de Redes Vecinales de </a:t>
            </a:r>
          </a:p>
          <a:p>
            <a:pPr marL="0" indent="0">
              <a:buNone/>
            </a:pPr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    Apoyo Solidario para dar </a:t>
            </a:r>
          </a:p>
          <a:p>
            <a:pPr marL="0" indent="0">
              <a:buNone/>
            </a:pPr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   atención y cuidado a las </a:t>
            </a:r>
          </a:p>
          <a:p>
            <a:pPr marL="0" indent="0">
              <a:buNone/>
            </a:pPr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  personas enfermas de </a:t>
            </a:r>
          </a:p>
          <a:p>
            <a:pPr marL="0" indent="0">
              <a:buNone/>
            </a:pPr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  COVID 19.</a:t>
            </a:r>
          </a:p>
          <a:p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No tuvo mucha aplicación </a:t>
            </a:r>
          </a:p>
          <a:p>
            <a:pPr marL="0" indent="0">
              <a:buNone/>
            </a:pPr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   práctica.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altLang="en-US">
                <a:latin typeface="Arial" panose="020B0604020202020204" pitchFamily="34" charset="0"/>
                <a:cs typeface="Arial" panose="020B0604020202020204" pitchFamily="34" charset="0"/>
              </a:rPr>
              <a:t>Ausencia de gobierno.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615"/>
            <a:ext cx="10793095" cy="5252085"/>
          </a:xfrm>
        </p:spPr>
        <p:txBody>
          <a:bodyPr>
            <a:normAutofit fontScale="77500" lnSpcReduction="10000"/>
          </a:bodyPr>
          <a:lstStyle/>
          <a:p>
            <a:r>
              <a:rPr lang="es-MX" altLang="en-US" sz="4000"/>
              <a:t>Los vecinos de las comunidades generan sus propias redes </a:t>
            </a:r>
          </a:p>
          <a:p>
            <a:pPr marL="0" indent="0">
              <a:buNone/>
            </a:pPr>
            <a:r>
              <a:rPr lang="es-MX" altLang="en-US" sz="4000"/>
              <a:t>vecinales para:</a:t>
            </a:r>
          </a:p>
          <a:p>
            <a:pPr>
              <a:buFont typeface="Wingdings" panose="05000000000000000000" charset="0"/>
              <a:buChar char="o"/>
            </a:pPr>
            <a:r>
              <a:rPr lang="es-MX" altLang="en-US"/>
              <a:t>Atenci</a:t>
            </a:r>
            <a:r>
              <a:rPr lang="es-MX" altLang="en-US">
                <a:latin typeface="Calibri" panose="020F0502020204030204" charset="0"/>
                <a:cs typeface="Calibri" panose="020F0502020204030204" charset="0"/>
              </a:rPr>
              <a:t>ó</a:t>
            </a:r>
            <a:r>
              <a:rPr lang="es-MX" altLang="en-US"/>
              <a:t>n a personas con COVID 19.</a:t>
            </a:r>
          </a:p>
          <a:p>
            <a:pPr>
              <a:buFont typeface="Wingdings" panose="05000000000000000000" charset="0"/>
              <a:buChar char="o"/>
            </a:pPr>
            <a:r>
              <a:rPr lang="es-MX" altLang="en-US"/>
              <a:t>Atenci</a:t>
            </a:r>
            <a:r>
              <a:rPr lang="es-MX" altLang="en-US">
                <a:latin typeface="Calibri" panose="020F0502020204030204" charset="0"/>
                <a:cs typeface="Calibri" panose="020F0502020204030204" charset="0"/>
              </a:rPr>
              <a:t>ó</a:t>
            </a:r>
            <a:r>
              <a:rPr lang="es-MX" altLang="en-US"/>
              <a:t>n a adultos mayores.</a:t>
            </a:r>
          </a:p>
          <a:p>
            <a:pPr>
              <a:buFont typeface="Wingdings" panose="05000000000000000000" charset="0"/>
              <a:buChar char="o"/>
            </a:pPr>
            <a:r>
              <a:rPr lang="es-MX" altLang="en-US"/>
              <a:t>B</a:t>
            </a:r>
            <a:r>
              <a:rPr lang="es-MX" altLang="en-US">
                <a:latin typeface="Calibri" panose="020F0502020204030204" charset="0"/>
                <a:cs typeface="Calibri" panose="020F0502020204030204" charset="0"/>
              </a:rPr>
              <a:t>ú</a:t>
            </a:r>
            <a:r>
              <a:rPr lang="es-MX" altLang="en-US"/>
              <a:t>squeda y resguardo de mascotas abandonadas o perdidas, y denuncia de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s-MX" altLang="en-US"/>
              <a:t>   maltrato animal.</a:t>
            </a:r>
          </a:p>
          <a:p>
            <a:pPr>
              <a:buFont typeface="Wingdings" panose="05000000000000000000" charset="0"/>
              <a:buChar char="o"/>
            </a:pPr>
            <a:r>
              <a:rPr lang="es-MX" altLang="en-US"/>
              <a:t>Denuncia de fiestas clandestinas, bares y antros.</a:t>
            </a:r>
          </a:p>
          <a:p>
            <a:pPr>
              <a:buFont typeface="Wingdings" panose="05000000000000000000" charset="0"/>
              <a:buChar char="o"/>
            </a:pPr>
            <a:r>
              <a:rPr lang="es-MX" altLang="en-US"/>
              <a:t>Difusi</a:t>
            </a:r>
            <a:r>
              <a:rPr lang="es-MX" altLang="en-US">
                <a:latin typeface="Calibri" panose="020F0502020204030204" charset="0"/>
                <a:cs typeface="Calibri" panose="020F0502020204030204" charset="0"/>
              </a:rPr>
              <a:t>ó</a:t>
            </a:r>
            <a:r>
              <a:rPr lang="es-MX" altLang="en-US"/>
              <a:t>n de noticias e instrucciones de gobierno.</a:t>
            </a:r>
          </a:p>
          <a:p>
            <a:pPr>
              <a:buFont typeface="Wingdings" panose="05000000000000000000" charset="0"/>
              <a:buChar char="o"/>
            </a:pPr>
            <a:r>
              <a:rPr lang="es-MX" altLang="en-US"/>
              <a:t>Peticiones para reparaci</a:t>
            </a:r>
            <a:r>
              <a:rPr lang="es-MX" altLang="en-US">
                <a:latin typeface="Calibri" panose="020F0502020204030204" charset="0"/>
                <a:cs typeface="Calibri" panose="020F0502020204030204" charset="0"/>
              </a:rPr>
              <a:t>ó</a:t>
            </a:r>
            <a:r>
              <a:rPr lang="es-MX" altLang="en-US"/>
              <a:t>n de servicios urbanos, emergencias, seguridad y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s-MX" altLang="en-US"/>
              <a:t>    ayuda.</a:t>
            </a:r>
          </a:p>
          <a:p>
            <a:pPr>
              <a:buFont typeface="Wingdings" panose="05000000000000000000" charset="0"/>
              <a:buChar char="o"/>
            </a:pPr>
            <a:r>
              <a:rPr lang="es-MX" altLang="en-US"/>
              <a:t>Comercio e intercambio de productos.</a:t>
            </a:r>
          </a:p>
          <a:p>
            <a:pPr>
              <a:buFont typeface="Wingdings" panose="05000000000000000000" charset="0"/>
              <a:buChar char="o"/>
            </a:pPr>
            <a:r>
              <a:rPr lang="es-MX" altLang="en-US"/>
              <a:t>Generalmente basadas en redes sociales y whatsapp.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265" y="264795"/>
            <a:ext cx="10515600" cy="1099820"/>
          </a:xfrm>
        </p:spPr>
        <p:txBody>
          <a:bodyPr/>
          <a:lstStyle/>
          <a:p>
            <a:pPr algn="ctr"/>
            <a:r>
              <a:rPr lang="es-MX" altLang="en-US" b="1"/>
              <a:t>Redes Vecinales “ad hoc”</a:t>
            </a:r>
          </a:p>
        </p:txBody>
      </p:sp>
      <p:pic>
        <p:nvPicPr>
          <p:cNvPr id="13317" name="Picture 2" descr="D:\아초_C\ah\템플릿작업\템플릿_24\png\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27805" cy="636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348" y="404664"/>
            <a:ext cx="4516120" cy="5887720"/>
          </a:xfrm>
        </p:spPr>
        <p:txBody>
          <a:bodyPr>
            <a:normAutofit fontScale="57500" lnSpcReduction="20000"/>
          </a:bodyPr>
          <a:lstStyle/>
          <a:p>
            <a:r>
              <a:rPr lang="es-MX" altLang="en-US" sz="4000" b="1" dirty="0"/>
              <a:t>Negocios tradicionales crean </a:t>
            </a:r>
          </a:p>
          <a:p>
            <a:pPr marL="0" indent="0">
              <a:buNone/>
            </a:pPr>
            <a:r>
              <a:rPr lang="es-MX" altLang="en-US" sz="4000" b="1" dirty="0"/>
              <a:t>    servicio de entrega a domicilio</a:t>
            </a:r>
            <a:r>
              <a:rPr lang="es-MX" altLang="en-US" sz="4000" b="1" dirty="0" smtClean="0"/>
              <a:t>:</a:t>
            </a:r>
            <a:endParaRPr lang="es-MX" altLang="en-US" sz="4000" b="1" dirty="0"/>
          </a:p>
          <a:p>
            <a:pPr>
              <a:buFont typeface="Wingdings" panose="05000000000000000000" charset="0"/>
              <a:buChar char="o"/>
            </a:pPr>
            <a:endParaRPr lang="es-MX" altLang="en-US" sz="4000" dirty="0" smtClean="0"/>
          </a:p>
          <a:p>
            <a:pPr>
              <a:buFont typeface="Wingdings" panose="05000000000000000000" charset="0"/>
              <a:buChar char="o"/>
            </a:pPr>
            <a:r>
              <a:rPr lang="es-MX" altLang="en-US" sz="4000" dirty="0" smtClean="0"/>
              <a:t>Tiendas </a:t>
            </a:r>
            <a:r>
              <a:rPr lang="es-MX" altLang="en-US" sz="4000" dirty="0"/>
              <a:t>de abarrotes</a:t>
            </a:r>
          </a:p>
          <a:p>
            <a:pPr>
              <a:buFont typeface="Wingdings" panose="05000000000000000000" charset="0"/>
              <a:buChar char="o"/>
            </a:pPr>
            <a:r>
              <a:rPr lang="es-MX" altLang="en-US" sz="4000" dirty="0"/>
              <a:t>Farmacias</a:t>
            </a:r>
          </a:p>
          <a:p>
            <a:pPr>
              <a:buFont typeface="Wingdings" panose="05000000000000000000" charset="0"/>
              <a:buChar char="o"/>
            </a:pPr>
            <a:r>
              <a:rPr lang="es-MX" altLang="en-US" sz="4000" dirty="0" err="1"/>
              <a:t>Loncherias</a:t>
            </a:r>
            <a:endParaRPr lang="es-MX" altLang="en-US" sz="4000" dirty="0"/>
          </a:p>
          <a:p>
            <a:pPr>
              <a:buFont typeface="Wingdings" panose="05000000000000000000" charset="0"/>
              <a:buChar char="o"/>
            </a:pPr>
            <a:r>
              <a:rPr lang="es-MX" altLang="en-US" sz="4000" dirty="0"/>
              <a:t>Restaurantes</a:t>
            </a:r>
          </a:p>
          <a:p>
            <a:pPr>
              <a:buFont typeface="Wingdings" panose="05000000000000000000" charset="0"/>
              <a:buChar char="o"/>
            </a:pPr>
            <a:r>
              <a:rPr lang="es-MX" altLang="en-US" sz="4000" dirty="0" err="1"/>
              <a:t>Pollerias</a:t>
            </a:r>
            <a:endParaRPr lang="es-MX" altLang="en-US" sz="4000" dirty="0"/>
          </a:p>
          <a:p>
            <a:pPr>
              <a:buFont typeface="Wingdings" panose="05000000000000000000" charset="0"/>
              <a:buChar char="o"/>
            </a:pPr>
            <a:r>
              <a:rPr lang="es-MX" altLang="en-US" sz="4000" dirty="0" err="1"/>
              <a:t>Recauderias</a:t>
            </a:r>
            <a:endParaRPr lang="es-MX" altLang="en-US" sz="4000" dirty="0"/>
          </a:p>
          <a:p>
            <a:pPr>
              <a:buFont typeface="Wingdings" panose="05000000000000000000" charset="0"/>
              <a:buChar char="o"/>
            </a:pPr>
            <a:r>
              <a:rPr lang="es-MX" altLang="en-US" sz="4000" dirty="0" err="1"/>
              <a:t>Tortillerias</a:t>
            </a:r>
            <a:endParaRPr lang="es-MX" altLang="en-US" sz="4000" dirty="0"/>
          </a:p>
          <a:p>
            <a:pPr>
              <a:buFont typeface="Wingdings" panose="05000000000000000000" charset="0"/>
              <a:buChar char="o"/>
            </a:pPr>
            <a:r>
              <a:rPr lang="es-MX" altLang="en-US" sz="4000" dirty="0"/>
              <a:t>Veterinarias y productos para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s-MX" altLang="en-US" sz="4000" dirty="0"/>
              <a:t>    mascotas</a:t>
            </a:r>
          </a:p>
          <a:p>
            <a:pPr marL="0" indent="0">
              <a:buFont typeface="Wingdings" panose="05000000000000000000" charset="0"/>
              <a:buNone/>
            </a:pPr>
            <a:endParaRPr lang="es-MX" altLang="en-US" dirty="0"/>
          </a:p>
          <a:p>
            <a:pPr marL="0" indent="0">
              <a:buFont typeface="Wingdings" panose="05000000000000000000" charset="0"/>
              <a:buNone/>
            </a:pPr>
            <a:endParaRPr lang="es-MX" altLang="en-US" dirty="0" smtClean="0"/>
          </a:p>
          <a:p>
            <a:r>
              <a:rPr lang="es-MX" altLang="en-US" sz="4000" b="1" dirty="0" smtClean="0"/>
              <a:t>Conviven </a:t>
            </a:r>
            <a:r>
              <a:rPr lang="es-MX" altLang="en-US" sz="4000" b="1" dirty="0"/>
              <a:t>con formas tradicionales de abasto como los tianguis y mercados p</a:t>
            </a:r>
            <a:r>
              <a:rPr lang="es-MX" altLang="en-US" sz="4000" b="1" dirty="0">
                <a:latin typeface="Calibri" panose="020F0502020204030204" charset="0"/>
                <a:cs typeface="Calibri" panose="020F0502020204030204" charset="0"/>
              </a:rPr>
              <a:t>ú</a:t>
            </a:r>
            <a:r>
              <a:rPr lang="es-MX" altLang="en-US" sz="4000" b="1" dirty="0"/>
              <a:t>blicos</a:t>
            </a:r>
          </a:p>
        </p:txBody>
      </p:sp>
      <p:pic>
        <p:nvPicPr>
          <p:cNvPr id="5" name="Picture 4" descr="IMG-20201117-WA009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5205" y="377825"/>
            <a:ext cx="3101975" cy="4828540"/>
          </a:xfrm>
          <a:prstGeom prst="rect">
            <a:avLst/>
          </a:prstGeom>
        </p:spPr>
      </p:pic>
      <p:pic>
        <p:nvPicPr>
          <p:cNvPr id="6" name="Picture 5" descr="IMG-20201124-WA006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0845" y="377825"/>
            <a:ext cx="4046220" cy="2399030"/>
          </a:xfrm>
          <a:prstGeom prst="rect">
            <a:avLst/>
          </a:prstGeom>
        </p:spPr>
      </p:pic>
      <p:pic>
        <p:nvPicPr>
          <p:cNvPr id="7" name="Picture 6" descr="IMG-20201130-WA009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9790" y="2894330"/>
            <a:ext cx="3148330" cy="343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35940"/>
            <a:ext cx="5182235" cy="6129020"/>
          </a:xfrm>
        </p:spPr>
        <p:txBody>
          <a:bodyPr>
            <a:normAutofit fontScale="57500" lnSpcReduction="10000"/>
          </a:bodyPr>
          <a:lstStyle/>
          <a:p>
            <a:pPr marL="0" indent="0">
              <a:buNone/>
            </a:pPr>
            <a:r>
              <a:rPr lang="es-MX" altLang="en-US" sz="4000" b="1"/>
              <a:t>Profesionistas o personas con </a:t>
            </a:r>
          </a:p>
          <a:p>
            <a:pPr marL="0" indent="0">
              <a:buNone/>
            </a:pPr>
            <a:r>
              <a:rPr lang="es-MX" altLang="en-US" sz="4000" b="1"/>
              <a:t>empleo formal que tienen que </a:t>
            </a:r>
          </a:p>
          <a:p>
            <a:pPr marL="0" indent="0">
              <a:buNone/>
            </a:pPr>
            <a:r>
              <a:rPr lang="es-MX" altLang="en-US" sz="4000" b="1"/>
              <a:t>adaptarse</a:t>
            </a:r>
            <a:r>
              <a:rPr lang="es-MX" altLang="en-US" sz="4000"/>
              <a:t>:</a:t>
            </a:r>
          </a:p>
          <a:p>
            <a:pPr marL="0" indent="0">
              <a:buNone/>
            </a:pPr>
            <a:endParaRPr lang="es-MX" altLang="en-US" sz="2400"/>
          </a:p>
          <a:p>
            <a:r>
              <a:rPr lang="es-MX" altLang="en-US" sz="4000">
                <a:solidFill>
                  <a:srgbClr val="FF0000"/>
                </a:solidFill>
              </a:rPr>
              <a:t>Productos de salud y limpieza</a:t>
            </a:r>
            <a:endParaRPr lang="es-MX" altLang="en-US" sz="4000"/>
          </a:p>
          <a:p>
            <a:r>
              <a:rPr lang="es-MX" altLang="en-US" sz="4000"/>
              <a:t>Servicios de entrega a domicilio o </a:t>
            </a:r>
          </a:p>
          <a:p>
            <a:pPr marL="0" indent="0">
              <a:buNone/>
            </a:pPr>
            <a:r>
              <a:rPr lang="es-MX" altLang="en-US" sz="4000"/>
              <a:t>    pago de servicios</a:t>
            </a:r>
          </a:p>
          <a:p>
            <a:r>
              <a:rPr lang="es-MX" altLang="en-US" sz="4000">
                <a:solidFill>
                  <a:srgbClr val="FF0000"/>
                </a:solidFill>
              </a:rPr>
              <a:t>Maquillaje y ropa</a:t>
            </a:r>
            <a:endParaRPr lang="es-MX" altLang="en-US" sz="4000"/>
          </a:p>
          <a:p>
            <a:r>
              <a:rPr lang="es-MX" altLang="en-US" sz="4000"/>
              <a:t>Sastrerias a domicilio</a:t>
            </a:r>
          </a:p>
          <a:p>
            <a:r>
              <a:rPr lang="es-MX" altLang="en-US" sz="4000">
                <a:solidFill>
                  <a:srgbClr val="FF0000"/>
                </a:solidFill>
              </a:rPr>
              <a:t>Comida preparada</a:t>
            </a:r>
          </a:p>
          <a:p>
            <a:r>
              <a:rPr lang="es-MX" altLang="en-US" sz="4000"/>
              <a:t>Cerveza artesanal</a:t>
            </a:r>
          </a:p>
          <a:p>
            <a:r>
              <a:rPr lang="es-MX" altLang="en-US" sz="4000"/>
              <a:t>Autos particulares que se convierten en taxis</a:t>
            </a:r>
          </a:p>
          <a:p>
            <a:r>
              <a:rPr lang="es-MX" altLang="en-US" sz="4000">
                <a:solidFill>
                  <a:srgbClr val="FF0000"/>
                </a:solidFill>
              </a:rPr>
              <a:t>Postres y paletas</a:t>
            </a:r>
          </a:p>
          <a:p>
            <a:r>
              <a:rPr lang="es-MX" altLang="en-US" sz="4000">
                <a:solidFill>
                  <a:srgbClr val="FF0000"/>
                </a:solidFill>
              </a:rPr>
              <a:t>Productos para dietas</a:t>
            </a:r>
          </a:p>
          <a:p>
            <a:r>
              <a:rPr lang="es-MX" altLang="en-US" sz="4000">
                <a:solidFill>
                  <a:srgbClr val="FF0000"/>
                </a:solidFill>
              </a:rPr>
              <a:t>Venta por cat</a:t>
            </a:r>
            <a:r>
              <a:rPr lang="es-MX" altLang="en-US" sz="400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á</a:t>
            </a:r>
            <a:r>
              <a:rPr lang="es-MX" altLang="en-US" sz="4000">
                <a:solidFill>
                  <a:srgbClr val="FF0000"/>
                </a:solidFill>
              </a:rPr>
              <a:t>logos</a:t>
            </a:r>
          </a:p>
        </p:txBody>
      </p:sp>
      <p:pic>
        <p:nvPicPr>
          <p:cNvPr id="4" name="Picture 3" descr="IMG-20201130-WA009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1935" y="-30480"/>
            <a:ext cx="4900930" cy="2117090"/>
          </a:xfrm>
          <a:prstGeom prst="rect">
            <a:avLst/>
          </a:prstGeom>
        </p:spPr>
      </p:pic>
      <p:pic>
        <p:nvPicPr>
          <p:cNvPr id="8" name="Picture 7" descr="IMG-20201130-WA008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0145" y="2117725"/>
            <a:ext cx="2712085" cy="2543175"/>
          </a:xfrm>
          <a:prstGeom prst="rect">
            <a:avLst/>
          </a:prstGeom>
        </p:spPr>
      </p:pic>
      <p:pic>
        <p:nvPicPr>
          <p:cNvPr id="9" name="Picture 8" descr="IMG-20201117-WA01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57410" y="4652645"/>
            <a:ext cx="2320290" cy="2205355"/>
          </a:xfrm>
          <a:prstGeom prst="rect">
            <a:avLst/>
          </a:prstGeom>
        </p:spPr>
      </p:pic>
      <p:pic>
        <p:nvPicPr>
          <p:cNvPr id="10" name="Picture 9" descr="IMG-20201117-WA01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9295" y="4805680"/>
            <a:ext cx="3891915" cy="2052320"/>
          </a:xfrm>
          <a:prstGeom prst="rect">
            <a:avLst/>
          </a:prstGeom>
        </p:spPr>
      </p:pic>
      <p:pic>
        <p:nvPicPr>
          <p:cNvPr id="11" name="Picture 10" descr="IMG-20201117-WA01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9080" y="2078355"/>
            <a:ext cx="2082800" cy="272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5219065" y="609600"/>
            <a:ext cx="661289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altLang="en-US" sz="1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Vuelven a ser importantes los trabajos manuales: herreros,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altLang="en-US" sz="1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electricistas, plomeros, pintores, albañiles, etc.</a:t>
            </a:r>
            <a:endParaRPr lang="es-MX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ko-KR" sz="1800" b="0" i="0" u="none" strike="noStrike" kern="1200" cap="none" spc="0" normalizeH="0" baseline="0" noProof="0" dirty="0" err="1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84078" y="650875"/>
            <a:ext cx="57626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36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algun Gothic" panose="020B0503020000020004" charset="-127"/>
                <a:cs typeface="Arial" panose="020B0604020202020204" pitchFamily="34" charset="0"/>
              </a:rPr>
              <a:t>01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736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5197475" y="597535"/>
            <a:ext cx="0" cy="3762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4691063" y="1474153"/>
            <a:ext cx="57626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C4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algun Gothic" panose="020B0503020000020004" charset="-127"/>
                <a:cs typeface="Arial" panose="020B0604020202020204" pitchFamily="34" charset="0"/>
              </a:rPr>
              <a:t>02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2C4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5197475" y="1486853"/>
            <a:ext cx="0" cy="3746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5226050" y="1396365"/>
            <a:ext cx="660590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altLang="en-US" sz="1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Existe un acuerdo tácito entre los vecinos de la red para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altLang="en-US" sz="1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consumir los productos de locatarios  vecinos asentados en la colonia y apoyar la economia local.</a:t>
            </a:r>
            <a:endParaRPr kumimoji="0" lang="en-US" altLang="ko-KR" sz="1800" b="0" i="0" u="none" strike="noStrike" kern="1200" cap="none" spc="0" normalizeH="0" baseline="0" noProof="0" dirty="0" err="1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91063" y="2592388"/>
            <a:ext cx="57626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81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algun Gothic" panose="020B0503020000020004" charset="-127"/>
                <a:cs typeface="Arial" panose="020B0604020202020204" pitchFamily="34" charset="0"/>
              </a:rPr>
              <a:t>03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E81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26050" y="2516505"/>
            <a:ext cx="618871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Cobra importancia el sentido de solidaridad y pertenencia a la comunidad.</a:t>
            </a:r>
            <a:endParaRPr kumimoji="0" lang="es-MX" altLang="en-US" sz="1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691063" y="3446145"/>
            <a:ext cx="57626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4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algun Gothic" panose="020B0503020000020004" charset="-127"/>
                <a:cs typeface="Arial" panose="020B0604020202020204" pitchFamily="34" charset="0"/>
              </a:rPr>
              <a:t>04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24F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5197475" y="3458845"/>
            <a:ext cx="0" cy="3762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226050" y="3369945"/>
            <a:ext cx="660590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MX" altLang="en-US" sz="1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Cobra importancia la salud mental de los integrantes de la red promocionando los servicios de gobierno o a los profesionistas de la localidad (psic</a:t>
            </a:r>
            <a:r>
              <a:rPr lang="es-MX" altLang="en-US" sz="1800">
                <a:latin typeface="Calibri" panose="020F0502020204030204" charset="0"/>
                <a:cs typeface="Calibri" panose="020F0502020204030204" charset="0"/>
                <a:sym typeface="+mn-ea"/>
              </a:rPr>
              <a:t>ó</a:t>
            </a:r>
            <a:r>
              <a:rPr lang="es-MX" altLang="en-US" sz="1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logos, maestros, clases de yoga, etc).</a:t>
            </a:r>
            <a:endParaRPr kumimoji="0" lang="en-US" altLang="ko-KR" sz="1800" b="0" i="0" u="none" strike="noStrike" kern="1200" cap="none" spc="0" normalizeH="0" baseline="0" noProof="0" dirty="0" err="1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91063" y="4505960"/>
            <a:ext cx="57626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4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algun Gothic" panose="020B0503020000020004" charset="-127"/>
                <a:cs typeface="Arial" panose="020B0604020202020204" pitchFamily="34" charset="0"/>
              </a:rPr>
              <a:t>05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647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5197475" y="4517073"/>
            <a:ext cx="0" cy="3762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5226050" y="4499610"/>
            <a:ext cx="66059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 dimos cuenta que era importante revisar nuestros h</a:t>
            </a: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á</a:t>
            </a: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bitos y formas de consumo en relacion al medio ambiente, asi como trabajar proyectos para garantizar la seguridad alimentaria de nuestra comunidad.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5197475" y="2605088"/>
            <a:ext cx="0" cy="3762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직사각형 24"/>
          <p:cNvSpPr/>
          <p:nvPr/>
        </p:nvSpPr>
        <p:spPr>
          <a:xfrm>
            <a:off x="1273175" y="2391093"/>
            <a:ext cx="306260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s-MX" altLang="en-US" sz="4000" b="1" dirty="0">
                <a:latin typeface="Arial" panose="020B0604020202020204" pitchFamily="34" charset="0"/>
                <a:ea typeface="HY견고딕" pitchFamily="18" charset="-127"/>
              </a:rPr>
              <a:t>Aprendizaje</a:t>
            </a:r>
            <a:endParaRPr lang="es-MX" altLang="en-US" sz="3200" b="1" dirty="0">
              <a:latin typeface="Arial" panose="020B0604020202020204" pitchFamily="34" charset="0"/>
              <a:ea typeface="HY견고딕" pitchFamily="18" charset="-127"/>
            </a:endParaRPr>
          </a:p>
        </p:txBody>
      </p:sp>
      <p:pic>
        <p:nvPicPr>
          <p:cNvPr id="8211" name="Picture 2" descr="D:\아초_C\ah\템플릿작업\템플릿_24\png\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80" y="0"/>
            <a:ext cx="4011613" cy="123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직사각형 16"/>
          <p:cNvSpPr/>
          <p:nvPr/>
        </p:nvSpPr>
        <p:spPr>
          <a:xfrm>
            <a:off x="4711383" y="5806440"/>
            <a:ext cx="576263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4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algun Gothic" panose="020B0503020000020004" charset="-127"/>
                <a:cs typeface="Arial" panose="020B0604020202020204" pitchFamily="34" charset="0"/>
              </a:rPr>
              <a:t>0</a:t>
            </a:r>
            <a:r>
              <a:rPr kumimoji="0" lang="es-MX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4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algun Gothic" panose="020B0503020000020004" charset="-127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" name="직선 연결선 17"/>
          <p:cNvCxnSpPr/>
          <p:nvPr/>
        </p:nvCxnSpPr>
        <p:spPr>
          <a:xfrm>
            <a:off x="5217795" y="5817553"/>
            <a:ext cx="0" cy="3762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18"/>
          <p:cNvSpPr/>
          <p:nvPr/>
        </p:nvSpPr>
        <p:spPr>
          <a:xfrm>
            <a:off x="5246370" y="5800090"/>
            <a:ext cx="66059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 poblaci</a:t>
            </a: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ó</a:t>
            </a: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que se qued</a:t>
            </a: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ó</a:t>
            </a: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completamente desprotegida: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personas en situaci</a:t>
            </a: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ó</a:t>
            </a:r>
            <a:r>
              <a:rPr kumimoji="0" lang="es-MX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de calle y adultos mayores sin familias.</a:t>
            </a:r>
          </a:p>
        </p:txBody>
      </p:sp>
      <p:pic>
        <p:nvPicPr>
          <p:cNvPr id="20" name="Picture 19" descr="IMG-20201123-WA00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690" y="3199130"/>
            <a:ext cx="2694940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아초_C\ah\템플릿작업\템플릿_24\png\09.png"/>
          <p:cNvPicPr>
            <a:picLocks noChangeAspect="1"/>
          </p:cNvPicPr>
          <p:nvPr/>
        </p:nvPicPr>
        <p:blipFill>
          <a:blip r:embed="rId2" cstate="print"/>
          <a:srcRect l="6754" r="8228" b="30444"/>
          <a:stretch>
            <a:fillRect/>
          </a:stretch>
        </p:blipFill>
        <p:spPr>
          <a:xfrm>
            <a:off x="2520315" y="4051300"/>
            <a:ext cx="7679690" cy="280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79215" y="2707005"/>
            <a:ext cx="5157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s-MX" altLang="en-US" sz="4400" b="1" kern="1200" cap="none" spc="-150" normalizeH="0" baseline="0" noProof="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¡Muchas Gracias!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아초_C\ah\템플릿작업\템플릿_24\png\01.png"/>
          <p:cNvPicPr>
            <a:picLocks noChangeAspect="1"/>
          </p:cNvPicPr>
          <p:nvPr/>
        </p:nvPicPr>
        <p:blipFill>
          <a:blip r:embed="rId2" cstate="print"/>
          <a:srcRect l="16325" t="69824" r="9525"/>
          <a:stretch>
            <a:fillRect/>
          </a:stretch>
        </p:blipFill>
        <p:spPr>
          <a:xfrm>
            <a:off x="1524000" y="2600325"/>
            <a:ext cx="3924300" cy="1198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D:\아초_C\ah\템플릿작업\템플릿_24\png\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9375" y="3357563"/>
            <a:ext cx="1016000" cy="126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2" descr="D:\아초_C\ah\템플릿작업\템플릿_24\png\09.png"/>
          <p:cNvPicPr>
            <a:picLocks noChangeAspect="1"/>
          </p:cNvPicPr>
          <p:nvPr/>
        </p:nvPicPr>
        <p:blipFill>
          <a:blip r:embed="rId4" cstate="print"/>
          <a:srcRect l="8360" r="7610"/>
          <a:stretch>
            <a:fillRect/>
          </a:stretch>
        </p:blipFill>
        <p:spPr>
          <a:xfrm>
            <a:off x="1524000" y="3824288"/>
            <a:ext cx="3921125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2" descr="D:\아초_C\ah\템플릿작업\템플릿_24\png\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3750" y="6094413"/>
            <a:ext cx="2071688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3" descr="D:\아초_C\ah\템플릿작업\템플릿_24\png\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3975" y="6094413"/>
            <a:ext cx="1946275" cy="76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2" descr="D:\아초_C\ah\템플릿작업\템플릿_24\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3325" y="3560763"/>
            <a:ext cx="4384675" cy="328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2" descr="D:\아초_C\ah\템플릿작업\템플릿_24\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3325" y="131763"/>
            <a:ext cx="4384675" cy="328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2" descr="D:\아초_C\ah\템플릿작업\템플릿_24\png\1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00488" y="0"/>
            <a:ext cx="2171700" cy="146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3" descr="D:\아초_C\ah\템플릿작업\템플릿_24\png\1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79875" y="1520825"/>
            <a:ext cx="2063750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4" descr="D:\아초_C\ah\템플릿작업\템플릿_24\png\1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1412875"/>
            <a:ext cx="2478088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480</Words>
  <Application>Microsoft Office PowerPoint</Application>
  <PresentationFormat>Personalizado</PresentationFormat>
  <Paragraphs>88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Office 테마</vt:lpstr>
      <vt:lpstr>1_디자인 사용자 지정</vt:lpstr>
      <vt:lpstr>Diapositiva 1</vt:lpstr>
      <vt:lpstr>Diapositiva 2</vt:lpstr>
      <vt:lpstr>Diapositiva 3</vt:lpstr>
      <vt:lpstr>Redes Vecinales “ad hoc”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asadal</dc:creator>
  <cp:lastModifiedBy>WinuE</cp:lastModifiedBy>
  <cp:revision>89</cp:revision>
  <dcterms:created xsi:type="dcterms:W3CDTF">2013-10-01T02:54:00Z</dcterms:created>
  <dcterms:modified xsi:type="dcterms:W3CDTF">2020-12-01T11:19:45Z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